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8610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Understanding Project Structure &amp; Libraries in Dart</a:t>
            </a:r>
            <a:endParaRPr lang="en-US" sz="4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389" y="499943"/>
            <a:ext cx="9969818" cy="505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Summary: Best Practices for Dart Project Structure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3307913" y="1368623"/>
            <a:ext cx="1335762" cy="1016079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47981" y="1748790"/>
            <a:ext cx="255627" cy="2556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25484" y="1550432"/>
            <a:ext cx="202025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Follow Conventions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825484" y="1912025"/>
            <a:ext cx="6033730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Adhere to Dart's package layout standards for maximum clarity and compatibility.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734520" y="2375178"/>
            <a:ext cx="9168646" cy="11430"/>
          </a:xfrm>
          <a:prstGeom prst="roundRect">
            <a:avLst>
              <a:gd name="adj" fmla="val 668144"/>
            </a:avLst>
          </a:prstGeom>
          <a:solidFill>
            <a:srgbClr val="6D4562"/>
          </a:solidFill>
          <a:ln/>
        </p:spPr>
      </p:sp>
      <p:sp>
        <p:nvSpPr>
          <p:cNvPr id="8" name="Shape 5"/>
          <p:cNvSpPr/>
          <p:nvPr/>
        </p:nvSpPr>
        <p:spPr>
          <a:xfrm>
            <a:off x="2639973" y="2475548"/>
            <a:ext cx="2671524" cy="1031319"/>
          </a:xfrm>
          <a:prstGeom prst="roundRect">
            <a:avLst>
              <a:gd name="adj" fmla="val 74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7862" y="2863334"/>
            <a:ext cx="255627" cy="25562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93306" y="2657356"/>
            <a:ext cx="202025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Clean Public API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5493306" y="3018949"/>
            <a:ext cx="603932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Only expose necessary files in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lib/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maintain a clear and concise public interface.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402342" y="3497342"/>
            <a:ext cx="8500824" cy="11430"/>
          </a:xfrm>
          <a:prstGeom prst="roundRect">
            <a:avLst>
              <a:gd name="adj" fmla="val 668144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1972151" y="3597712"/>
            <a:ext cx="4007287" cy="1322189"/>
          </a:xfrm>
          <a:prstGeom prst="roundRect">
            <a:avLst>
              <a:gd name="adj" fmla="val 577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7981" y="4130873"/>
            <a:ext cx="255627" cy="25562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161246" y="3779520"/>
            <a:ext cx="214288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Utilize Library Privacy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6161246" y="4141113"/>
            <a:ext cx="7650956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 the underscore (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 convention and the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src/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directory to effectively hide internal implementations.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6070282" y="4910376"/>
            <a:ext cx="7832884" cy="11430"/>
          </a:xfrm>
          <a:prstGeom prst="roundRect">
            <a:avLst>
              <a:gd name="adj" fmla="val 668144"/>
            </a:avLst>
          </a:prstGeom>
          <a:solidFill>
            <a:srgbClr val="6D4562"/>
          </a:solidFill>
          <a:ln/>
        </p:spPr>
      </p:sp>
      <p:sp>
        <p:nvSpPr>
          <p:cNvPr id="18" name="Shape 13"/>
          <p:cNvSpPr/>
          <p:nvPr/>
        </p:nvSpPr>
        <p:spPr>
          <a:xfrm>
            <a:off x="1304211" y="5010745"/>
            <a:ext cx="5343049" cy="1322189"/>
          </a:xfrm>
          <a:prstGeom prst="roundRect">
            <a:avLst>
              <a:gd name="adj" fmla="val 577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7862" y="5543907"/>
            <a:ext cx="255627" cy="25562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829068" y="5192554"/>
            <a:ext cx="3042761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Manage Dependencies &amp; Docs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6829068" y="5554147"/>
            <a:ext cx="6983135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Carefully maintain your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pubspec.yaml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markdown files for dependencies and comprehensive documentation.</a:t>
            </a:r>
            <a:endParaRPr lang="en-US" sz="1400" dirty="0"/>
          </a:p>
        </p:txBody>
      </p:sp>
      <p:sp>
        <p:nvSpPr>
          <p:cNvPr id="22" name="Shape 16"/>
          <p:cNvSpPr/>
          <p:nvPr/>
        </p:nvSpPr>
        <p:spPr>
          <a:xfrm>
            <a:off x="6738104" y="6323409"/>
            <a:ext cx="7165062" cy="11430"/>
          </a:xfrm>
          <a:prstGeom prst="roundRect">
            <a:avLst>
              <a:gd name="adj" fmla="val 668144"/>
            </a:avLst>
          </a:prstGeom>
          <a:solidFill>
            <a:srgbClr val="6D4562"/>
          </a:solidFill>
          <a:ln/>
        </p:spPr>
      </p:sp>
      <p:sp>
        <p:nvSpPr>
          <p:cNvPr id="23" name="Shape 17"/>
          <p:cNvSpPr/>
          <p:nvPr/>
        </p:nvSpPr>
        <p:spPr>
          <a:xfrm>
            <a:off x="636389" y="6423779"/>
            <a:ext cx="6678811" cy="1306949"/>
          </a:xfrm>
          <a:prstGeom prst="roundRect">
            <a:avLst>
              <a:gd name="adj" fmla="val 584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7981" y="6949321"/>
            <a:ext cx="255627" cy="255627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497008" y="6605588"/>
            <a:ext cx="202025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Strategic Imports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7497008" y="6967180"/>
            <a:ext cx="6315194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 imports and deferred loading thoughtfully for modular, efficient, and performant code architecture.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773" y="365998"/>
            <a:ext cx="5574744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Structure Matters in Dart Projects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465773" y="1084898"/>
            <a:ext cx="6687145" cy="1344097"/>
          </a:xfrm>
          <a:prstGeom prst="roundRect">
            <a:avLst>
              <a:gd name="adj" fmla="val 41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06385" y="1225510"/>
            <a:ext cx="399217" cy="399217"/>
          </a:xfrm>
          <a:prstGeom prst="roundRect">
            <a:avLst>
              <a:gd name="adj" fmla="val 22902546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6161" y="1335167"/>
            <a:ext cx="179665" cy="1796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6385" y="1757720"/>
            <a:ext cx="1478756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Maintainability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6385" y="2075498"/>
            <a:ext cx="6405920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Well-organized projects are easier to understand, debug, and maintain over time, reducing technical debt.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465773" y="2561987"/>
            <a:ext cx="6687145" cy="1344097"/>
          </a:xfrm>
          <a:prstGeom prst="roundRect">
            <a:avLst>
              <a:gd name="adj" fmla="val 41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6385" y="2702600"/>
            <a:ext cx="399217" cy="399217"/>
          </a:xfrm>
          <a:prstGeom prst="roundRect">
            <a:avLst>
              <a:gd name="adj" fmla="val 22902546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61" y="2812256"/>
            <a:ext cx="179665" cy="17966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06385" y="3234809"/>
            <a:ext cx="1478756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Collaboration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606385" y="3552587"/>
            <a:ext cx="6405920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clear structure enables teams to work together efficiently, integrating changes seamlessly and minimizing conflicts.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465773" y="4055745"/>
            <a:ext cx="6687145" cy="1344097"/>
          </a:xfrm>
          <a:prstGeom prst="roundRect">
            <a:avLst>
              <a:gd name="adj" fmla="val 41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06385" y="4196358"/>
            <a:ext cx="399217" cy="399217"/>
          </a:xfrm>
          <a:prstGeom prst="roundRect">
            <a:avLst>
              <a:gd name="adj" fmla="val 22902546"/>
            </a:avLst>
          </a:prstGeom>
          <a:solidFill>
            <a:srgbClr val="A95B9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61" y="4306014"/>
            <a:ext cx="179665" cy="17966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06385" y="4728567"/>
            <a:ext cx="1478756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Packages</a:t>
            </a:r>
            <a:endParaRPr lang="en-US" sz="1150" dirty="0"/>
          </a:p>
        </p:txBody>
      </p:sp>
      <p:sp>
        <p:nvSpPr>
          <p:cNvPr id="17" name="Text 12"/>
          <p:cNvSpPr/>
          <p:nvPr/>
        </p:nvSpPr>
        <p:spPr>
          <a:xfrm>
            <a:off x="606385" y="5046345"/>
            <a:ext cx="6405920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Dart leverages packages as fundamental units for code sharing and reuse, fostering modular development.</a:t>
            </a:r>
            <a:endParaRPr lang="en-US" sz="1000" dirty="0"/>
          </a:p>
        </p:txBody>
      </p:sp>
      <p:sp>
        <p:nvSpPr>
          <p:cNvPr id="18" name="Shape 13"/>
          <p:cNvSpPr/>
          <p:nvPr/>
        </p:nvSpPr>
        <p:spPr>
          <a:xfrm>
            <a:off x="465773" y="5532834"/>
            <a:ext cx="6687145" cy="1344097"/>
          </a:xfrm>
          <a:prstGeom prst="roundRect">
            <a:avLst>
              <a:gd name="adj" fmla="val 41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06385" y="5673447"/>
            <a:ext cx="399217" cy="399217"/>
          </a:xfrm>
          <a:prstGeom prst="roundRect">
            <a:avLst>
              <a:gd name="adj" fmla="val 22902546"/>
            </a:avLst>
          </a:prstGeom>
          <a:solidFill>
            <a:srgbClr val="A95B9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6161" y="5783104"/>
            <a:ext cx="179665" cy="17966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06385" y="6205657"/>
            <a:ext cx="1478756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API Clarity</a:t>
            </a:r>
            <a:endParaRPr lang="en-US" sz="1150" dirty="0"/>
          </a:p>
        </p:txBody>
      </p:sp>
      <p:sp>
        <p:nvSpPr>
          <p:cNvPr id="22" name="Text 16"/>
          <p:cNvSpPr/>
          <p:nvPr/>
        </p:nvSpPr>
        <p:spPr>
          <a:xfrm>
            <a:off x="606385" y="6523434"/>
            <a:ext cx="6405920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Distinguishing between public APIs and internal code ensures clear, robust, and understandable interfaces.</a:t>
            </a:r>
            <a:endParaRPr lang="en-US" sz="100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5102" y="1084898"/>
            <a:ext cx="6687145" cy="66871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55702"/>
            <a:ext cx="1147048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Anatomy of a Dart Package: The Root Files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405539"/>
            <a:ext cx="6327696" cy="2175629"/>
          </a:xfrm>
          <a:prstGeom prst="roundRect">
            <a:avLst>
              <a:gd name="adj" fmla="val 6725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64037" y="2375059"/>
            <a:ext cx="6327696" cy="12192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2035254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79771" y="2257425"/>
            <a:ext cx="296228" cy="2962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1333" y="30227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pubspec.yaml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141333" y="3513773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essential package manifest, defining its name, version, and critical dependencies.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8549" y="2405539"/>
            <a:ext cx="6327815" cy="2175629"/>
          </a:xfrm>
          <a:prstGeom prst="roundRect">
            <a:avLst>
              <a:gd name="adj" fmla="val 6725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38549" y="2375059"/>
            <a:ext cx="6327815" cy="12192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1" name="Shape 8"/>
          <p:cNvSpPr/>
          <p:nvPr/>
        </p:nvSpPr>
        <p:spPr>
          <a:xfrm>
            <a:off x="10232112" y="2035254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A95B95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4283" y="2257425"/>
            <a:ext cx="296228" cy="29622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15845" y="30227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pubspec.lock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7715845" y="3513773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Ensures consistent dependency versions, particularly for applications, by locking specific package versions.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864037" y="5198269"/>
            <a:ext cx="6327696" cy="2175629"/>
          </a:xfrm>
          <a:prstGeom prst="roundRect">
            <a:avLst>
              <a:gd name="adj" fmla="val 6725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864037" y="5167789"/>
            <a:ext cx="6327696" cy="12192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600" y="4827984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A95B95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9771" y="5050155"/>
            <a:ext cx="296228" cy="29622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141333" y="5815489"/>
            <a:ext cx="41576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README.md &amp; CHANGELOG.md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1141333" y="6306503"/>
            <a:ext cx="57731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Crucial for documentation, providing an overview and detailed version history for users and developers.</a:t>
            </a:r>
            <a:endParaRPr lang="en-US" sz="1900" dirty="0"/>
          </a:p>
        </p:txBody>
      </p:sp>
      <p:sp>
        <p:nvSpPr>
          <p:cNvPr id="21" name="Shape 16"/>
          <p:cNvSpPr/>
          <p:nvPr/>
        </p:nvSpPr>
        <p:spPr>
          <a:xfrm>
            <a:off x="7438549" y="5198269"/>
            <a:ext cx="6327815" cy="2175629"/>
          </a:xfrm>
          <a:prstGeom prst="roundRect">
            <a:avLst>
              <a:gd name="adj" fmla="val 6725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38549" y="5167789"/>
            <a:ext cx="6327815" cy="12192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32112" y="4827984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A95B95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4283" y="5050155"/>
            <a:ext cx="296228" cy="29622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715845" y="58154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LICENSE</a:t>
            </a:r>
            <a:endParaRPr lang="en-US" sz="2150" dirty="0"/>
          </a:p>
        </p:txBody>
      </p:sp>
      <p:sp>
        <p:nvSpPr>
          <p:cNvPr id="26" name="Text 20"/>
          <p:cNvSpPr/>
          <p:nvPr/>
        </p:nvSpPr>
        <p:spPr>
          <a:xfrm>
            <a:off x="7715845" y="6306503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Specifies usage rights, often using OSI-approved licenses like BSD-3-Clause for clarity and broad adoption.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39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909" y="2923103"/>
            <a:ext cx="6522363" cy="480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Directories in a Dart Package</a:t>
            </a:r>
            <a:endParaRPr lang="en-US" sz="3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9" y="3663553"/>
            <a:ext cx="6709291" cy="6924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9026" y="4529138"/>
            <a:ext cx="192357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lib/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779026" y="4873466"/>
            <a:ext cx="6363057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Houses public libraries, with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lib/&lt;package_name&gt;.dart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as the usual main entry point.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663553"/>
            <a:ext cx="6709291" cy="6924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8317" y="4529138"/>
            <a:ext cx="192357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bin/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7488317" y="4873466"/>
            <a:ext cx="6363057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Contains executable scripts (e.g.,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main.dart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 for applications or command-line tools.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9" y="5331143"/>
            <a:ext cx="6709291" cy="6924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9026" y="6196727"/>
            <a:ext cx="192357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src/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779026" y="6541056"/>
            <a:ext cx="6363057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Within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lib/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holds internal implementation files not intended for public exposure.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331143"/>
            <a:ext cx="6709291" cy="69246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8317" y="6196727"/>
            <a:ext cx="1923574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test/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7488317" y="6541056"/>
            <a:ext cx="636305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Dedicated to all unit and integration tests, ensuring code quality and functionality.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05909" y="7193399"/>
            <a:ext cx="1341858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Optional directories like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example/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sample usage and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doc/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generated documentation enhance package usability.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871" y="535781"/>
            <a:ext cx="9928979" cy="571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Public vs Internal Code: The </a:t>
            </a:r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</a:t>
            </a:r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and </a:t>
            </a:r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</a:t>
            </a:r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Pattern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871" y="1618655"/>
            <a:ext cx="6395680" cy="639568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60469" y="1618655"/>
            <a:ext cx="438269" cy="438269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49706" y="1675388"/>
            <a:ext cx="25967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193524" y="1685568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Public Accessibility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193524" y="2150864"/>
            <a:ext cx="5762625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Only files directly within the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lib/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directory are accessible to external package users.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560469" y="3186470"/>
            <a:ext cx="438269" cy="438269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49706" y="3243203"/>
            <a:ext cx="25967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193524" y="3253383"/>
            <a:ext cx="233481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Internal Encapsulation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8193524" y="3718679"/>
            <a:ext cx="5762625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Place all internal implementation code inside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lib/src/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effectively hide these details.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560469" y="4754285"/>
            <a:ext cx="438269" cy="438269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49706" y="4811018"/>
            <a:ext cx="25967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193524" y="4821198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API Export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193524" y="5286494"/>
            <a:ext cx="5762625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Export only the essential public API from your main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lib/&lt;package_name&gt;.dart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file.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560469" y="6322100"/>
            <a:ext cx="438269" cy="438269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49706" y="6378833"/>
            <a:ext cx="25967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8193524" y="6389013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Clean Interfaces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8193524" y="6854309"/>
            <a:ext cx="5762625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pattern promotes strong encapsulation, leading to cleaner, more maintainable, and robust APIs.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05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146" y="3559254"/>
            <a:ext cx="7444145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Dart Libraries &amp; Privacy Model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4146" y="4517588"/>
            <a:ext cx="13062109" cy="2342674"/>
          </a:xfrm>
          <a:prstGeom prst="roundRect">
            <a:avLst>
              <a:gd name="adj" fmla="val 4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1766" y="4525208"/>
            <a:ext cx="4348877" cy="2327434"/>
          </a:xfrm>
          <a:prstGeom prst="roundRect">
            <a:avLst>
              <a:gd name="adj" fmla="val 4043"/>
            </a:avLst>
          </a:prstGeom>
          <a:solidFill>
            <a:srgbClr val="542C49"/>
          </a:solidFill>
          <a:ln/>
        </p:spPr>
      </p:sp>
      <p:sp>
        <p:nvSpPr>
          <p:cNvPr id="6" name="Text 3"/>
          <p:cNvSpPr/>
          <p:nvPr/>
        </p:nvSpPr>
        <p:spPr>
          <a:xfrm>
            <a:off x="1015722" y="4749165"/>
            <a:ext cx="2605445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Every File is a Library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15722" y="5194697"/>
            <a:ext cx="3900964" cy="1105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 Dart, every single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.dart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file inherently acts as its own library, even without an explicit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directive.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40643" y="4525208"/>
            <a:ext cx="4348996" cy="2327434"/>
          </a:xfrm>
          <a:prstGeom prst="rect">
            <a:avLst/>
          </a:prstGeom>
          <a:solidFill>
            <a:srgbClr val="542C49"/>
          </a:solidFill>
          <a:ln/>
        </p:spPr>
      </p:sp>
      <p:sp>
        <p:nvSpPr>
          <p:cNvPr id="9" name="Shape 6"/>
          <p:cNvSpPr/>
          <p:nvPr/>
        </p:nvSpPr>
        <p:spPr>
          <a:xfrm>
            <a:off x="5140643" y="4525208"/>
            <a:ext cx="30480" cy="2327434"/>
          </a:xfrm>
          <a:prstGeom prst="roundRect">
            <a:avLst>
              <a:gd name="adj" fmla="val 308730"/>
            </a:avLst>
          </a:prstGeom>
          <a:solidFill>
            <a:srgbClr val="6D4562"/>
          </a:solidFill>
          <a:ln/>
        </p:spPr>
      </p:sp>
      <p:sp>
        <p:nvSpPr>
          <p:cNvPr id="10" name="Text 7"/>
          <p:cNvSpPr/>
          <p:nvPr/>
        </p:nvSpPr>
        <p:spPr>
          <a:xfrm>
            <a:off x="5364599" y="4749165"/>
            <a:ext cx="27942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Underscore for Privacy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364599" y="5194697"/>
            <a:ext cx="3901083" cy="1090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Identifiers (variables, functions, classes) that begin with an underscore (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 are private to their containing library.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489638" y="4525208"/>
            <a:ext cx="4348996" cy="2327434"/>
          </a:xfrm>
          <a:prstGeom prst="rect">
            <a:avLst/>
          </a:prstGeom>
          <a:solidFill>
            <a:srgbClr val="542C49"/>
          </a:solidFill>
          <a:ln/>
        </p:spPr>
      </p:sp>
      <p:sp>
        <p:nvSpPr>
          <p:cNvPr id="13" name="Shape 10"/>
          <p:cNvSpPr/>
          <p:nvPr/>
        </p:nvSpPr>
        <p:spPr>
          <a:xfrm>
            <a:off x="9489638" y="4525208"/>
            <a:ext cx="30480" cy="2327434"/>
          </a:xfrm>
          <a:prstGeom prst="roundRect">
            <a:avLst>
              <a:gd name="adj" fmla="val 308730"/>
            </a:avLst>
          </a:prstGeom>
          <a:solidFill>
            <a:srgbClr val="6D4562"/>
          </a:solidFill>
          <a:ln/>
        </p:spPr>
      </p:sp>
      <p:sp>
        <p:nvSpPr>
          <p:cNvPr id="14" name="Text 11"/>
          <p:cNvSpPr/>
          <p:nvPr/>
        </p:nvSpPr>
        <p:spPr>
          <a:xfrm>
            <a:off x="9713595" y="4749165"/>
            <a:ext cx="2489359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Library-Level Scope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713595" y="5194697"/>
            <a:ext cx="390108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Dart's privacy model operates at the library level, meaning there are no traditional public, private, or protected keywords for classes or methods.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84146" y="7112318"/>
            <a:ext cx="1306210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unique approach allows for flexible modularity, enabling libraries to be split into multiple parts while maintaining a clear privacy boundary.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13711"/>
            <a:ext cx="113377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Importing Libraries: Schemes and Prefixes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293263"/>
            <a:ext cx="6327696" cy="2299335"/>
          </a:xfrm>
          <a:prstGeom prst="roundRect">
            <a:avLst>
              <a:gd name="adj" fmla="val 6363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2293263"/>
            <a:ext cx="121920" cy="2299335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2570559"/>
            <a:ext cx="283023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Built-in SDK Libraries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3061573"/>
            <a:ext cx="5681662" cy="125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'dart:core';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access Dart's foundational SDK libraries like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dart:async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or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dart:math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293263"/>
            <a:ext cx="6327815" cy="2299335"/>
          </a:xfrm>
          <a:prstGeom prst="roundRect">
            <a:avLst>
              <a:gd name="adj" fmla="val 6363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8069" y="2293263"/>
            <a:ext cx="121920" cy="2299335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7807285" y="25705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Package Libraries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807285" y="3061573"/>
            <a:ext cx="5681782" cy="1230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packages, use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'package:your_package/your_lib.dart';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bring in external functionality.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4839414"/>
            <a:ext cx="6327696" cy="2276475"/>
          </a:xfrm>
          <a:prstGeom prst="roundRect">
            <a:avLst>
              <a:gd name="adj" fmla="val 6427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33557" y="4839414"/>
            <a:ext cx="121920" cy="2276475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3" name="Text 11"/>
          <p:cNvSpPr/>
          <p:nvPr/>
        </p:nvSpPr>
        <p:spPr>
          <a:xfrm>
            <a:off x="1232773" y="5116711"/>
            <a:ext cx="41700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Prefixes for Conflict Resolution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232773" y="5607725"/>
            <a:ext cx="5681662" cy="1230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 prefixes, such as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'package:lib2/lib2.dart' as lib2;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to prevent name collisions between imported libraries.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4839414"/>
            <a:ext cx="6327815" cy="2276475"/>
          </a:xfrm>
          <a:prstGeom prst="roundRect">
            <a:avLst>
              <a:gd name="adj" fmla="val 6427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8069" y="4839414"/>
            <a:ext cx="121920" cy="2276475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7" name="Text 15"/>
          <p:cNvSpPr/>
          <p:nvPr/>
        </p:nvSpPr>
        <p:spPr>
          <a:xfrm>
            <a:off x="7807285" y="51167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Selective Imports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807285" y="5607725"/>
            <a:ext cx="5681782" cy="1208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Fine-tune your imports with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show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or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hide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keywords to precisely control which symbols are exposed in your namespace, enhancing clarity and reducing clutter.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627" y="496253"/>
            <a:ext cx="7098149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Deferred (Lazy) Loading of Libraries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631627" y="1471255"/>
            <a:ext cx="721876" cy="1369219"/>
          </a:xfrm>
          <a:prstGeom prst="roundRect">
            <a:avLst>
              <a:gd name="adj" fmla="val 36003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7250" y="2020491"/>
            <a:ext cx="270629" cy="2706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3882" y="1651635"/>
            <a:ext cx="204597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Reduce Startup Time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533882" y="2082641"/>
            <a:ext cx="5561171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Load non-essential libraries only when they are needed, significantly speeding up application initialization.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31627" y="3020854"/>
            <a:ext cx="721876" cy="1384459"/>
          </a:xfrm>
          <a:prstGeom prst="roundRect">
            <a:avLst>
              <a:gd name="adj" fmla="val 36003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250" y="3577709"/>
            <a:ext cx="270629" cy="2706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3882" y="3201233"/>
            <a:ext cx="231326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Deferred Import Syntax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533882" y="3632240"/>
            <a:ext cx="556117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'package:lib/deferred_lib.dart' deferred as lib;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mark a library for lazy loading.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31627" y="4585692"/>
            <a:ext cx="721876" cy="1384459"/>
          </a:xfrm>
          <a:prstGeom prst="roundRect">
            <a:avLst>
              <a:gd name="adj" fmla="val 36003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250" y="5142548"/>
            <a:ext cx="270629" cy="27062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3882" y="4766072"/>
            <a:ext cx="200537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Explicit Loading Call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533882" y="5197078"/>
            <a:ext cx="556117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Invoke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await lib.loadLibrary();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before accessing any code from the deferred library.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31627" y="6150531"/>
            <a:ext cx="721876" cy="1369219"/>
          </a:xfrm>
          <a:prstGeom prst="roundRect">
            <a:avLst>
              <a:gd name="adj" fmla="val 36003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250" y="6699766"/>
            <a:ext cx="270629" cy="27062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3882" y="6330910"/>
            <a:ext cx="200537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Ideal for Web Apps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1533882" y="6761917"/>
            <a:ext cx="5561171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Especially beneficial for large features or optional modules in web applications, optimizing resource usage.</a:t>
            </a:r>
            <a:endParaRPr lang="en-US" sz="14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2967" y="1471255"/>
            <a:ext cx="6463427" cy="64634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992" y="758071"/>
            <a:ext cx="7659767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Common Dart Libraries &amp; Packages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992" y="1609963"/>
            <a:ext cx="497800" cy="497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633" y="1728192"/>
            <a:ext cx="22128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SDK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443633" y="2124194"/>
            <a:ext cx="7003375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Essential built-in libraries like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dart:core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dart:async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dart:collection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and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dart:math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form the foundation of Dart programming.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992" y="3190161"/>
            <a:ext cx="497800" cy="4978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633" y="3308390"/>
            <a:ext cx="22128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pub.dev Packages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443633" y="3704392"/>
            <a:ext cx="7003375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 a vast ecosystem of popular packages (e.g.,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provider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path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 managed through pub.dev, enhancing functionality.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992" y="4755118"/>
            <a:ext cx="497800" cy="4978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633" y="4873347"/>
            <a:ext cx="28546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Dependency Management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443633" y="5269349"/>
            <a:ext cx="7003375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Declare and manage package dependencies and their versions efficiently using your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pubspec.yaml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file.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92" y="6320076"/>
            <a:ext cx="497800" cy="4978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43633" y="6438305"/>
            <a:ext cx="26553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Accelerate Development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443633" y="6834307"/>
            <a:ext cx="7003375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 the rich collection of community packages to significantly speed up your development process and build robust applications.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2025-12-08T18:24:33Z</dcterms:created>
  <dcterms:modified xsi:type="dcterms:W3CDTF">2025-12-08T18:24:33Z</dcterms:modified>
</cp:coreProperties>
</file>